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1" r:id="rId7"/>
    <p:sldId id="267" r:id="rId8"/>
    <p:sldId id="272" r:id="rId9"/>
    <p:sldId id="273" r:id="rId10"/>
    <p:sldId id="260" r:id="rId11"/>
    <p:sldId id="261" r:id="rId12"/>
    <p:sldId id="262" r:id="rId13"/>
    <p:sldId id="257" r:id="rId14"/>
    <p:sldId id="256" r:id="rId15"/>
    <p:sldId id="258" r:id="rId16"/>
    <p:sldId id="275" r:id="rId17"/>
    <p:sldId id="274" r:id="rId18"/>
    <p:sldId id="259" r:id="rId1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19" d="100"/>
          <a:sy n="119" d="100"/>
        </p:scale>
        <p:origin x="72" y="6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5144830" y="1229271"/>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4430035" y="1831157"/>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360964" y="4357302"/>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311720" y="4306908"/>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939358" y="4141413"/>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735342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277705" y="4071881"/>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390026" y="4136383"/>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401022" y="3955687"/>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606735" y="3839300"/>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7734266" y="3676250"/>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582510" y="3692180"/>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398705" y="3692181"/>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2241480" y="3637548"/>
            <a:ext cx="590308" cy="465163"/>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p:nvPr/>
        </p:nvCxnSpPr>
        <p:spPr>
          <a:xfrm>
            <a:off x="1599615" y="824119"/>
            <a:ext cx="689143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5571957" y="824119"/>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80946" y="830466"/>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4451809" y="2112831"/>
            <a:ext cx="2440092" cy="938719"/>
          </a:xfrm>
          <a:prstGeom prst="rect">
            <a:avLst/>
          </a:prstGeom>
          <a:noFill/>
        </p:spPr>
        <p:txBody>
          <a:bodyPr wrap="none" rtlCol="0">
            <a:spAutoFit/>
          </a:bodyPr>
          <a:lstStyle/>
          <a:p>
            <a:r>
              <a:rPr lang="en-US" sz="1100" dirty="0"/>
              <a:t>Provides Web site for game Admin,</a:t>
            </a:r>
          </a:p>
          <a:p>
            <a:r>
              <a:rPr lang="en-US" sz="1100" dirty="0"/>
              <a:t>And Score Board across wired LAN.</a:t>
            </a:r>
          </a:p>
          <a:p>
            <a:endParaRPr lang="en-US" sz="1100" dirty="0"/>
          </a:p>
          <a:p>
            <a:r>
              <a:rPr lang="en-US" sz="1100" dirty="0"/>
              <a:t>Also provides AP with </a:t>
            </a:r>
            <a:r>
              <a:rPr lang="en-US" sz="1100" dirty="0" err="1"/>
              <a:t>ssid</a:t>
            </a:r>
            <a:r>
              <a:rPr lang="en-US" sz="1100" dirty="0"/>
              <a:t>=</a:t>
            </a:r>
            <a:r>
              <a:rPr lang="en-US" sz="1100" dirty="0" err="1"/>
              <a:t>epicfms</a:t>
            </a:r>
            <a:endParaRPr lang="en-US" sz="1100" dirty="0"/>
          </a:p>
          <a:p>
            <a:r>
              <a:rPr lang="en-US" sz="1100" dirty="0"/>
              <a:t>for communication with field elements.</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631490"/>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uses DHCP to assign IP </a:t>
            </a:r>
          </a:p>
          <a:p>
            <a:r>
              <a:rPr lang="en-US" sz="1100" dirty="0"/>
              <a:t>Addresses.  The server then collects</a:t>
            </a:r>
          </a:p>
          <a:p>
            <a:r>
              <a:rPr lang="en-US" sz="1100" dirty="0"/>
              <a:t>Score counts from each ESP8266 in</a:t>
            </a:r>
          </a:p>
          <a:p>
            <a:r>
              <a:rPr lang="en-US" sz="1100" dirty="0"/>
              <a:t>real time, and sends commands</a:t>
            </a:r>
          </a:p>
          <a:p>
            <a:r>
              <a:rPr lang="en-US" sz="1100" dirty="0"/>
              <a:t>back to the ESP8266 to control the</a:t>
            </a:r>
          </a:p>
          <a:p>
            <a:r>
              <a:rPr lang="en-US" sz="1100" dirty="0" err="1"/>
              <a:t>NeoPixels</a:t>
            </a:r>
            <a:r>
              <a:rPr lang="en-US" sz="1100" dirty="0"/>
              <a:t>, servos, and motors </a:t>
            </a:r>
          </a:p>
          <a:p>
            <a:r>
              <a:rPr lang="en-US" sz="1100" dirty="0"/>
              <a:t>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691686" y="895135"/>
            <a:ext cx="1997663" cy="261610"/>
          </a:xfrm>
          <a:prstGeom prst="rect">
            <a:avLst/>
          </a:prstGeom>
          <a:noFill/>
        </p:spPr>
        <p:txBody>
          <a:bodyPr wrap="none" rtlCol="0">
            <a:spAutoFit/>
          </a:bodyPr>
          <a:lstStyle/>
          <a:p>
            <a:r>
              <a:rPr lang="en-US" sz="1100" dirty="0"/>
              <a:t>EPIC </a:t>
            </a:r>
            <a:r>
              <a:rPr lang="en-US" sz="1100" dirty="0" err="1"/>
              <a:t>Robotz</a:t>
            </a:r>
            <a:r>
              <a:rPr lang="en-US" sz="1100" dirty="0"/>
              <a:t>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92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341258" y="2458554"/>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strip of NEO LEDs at the stop,</a:t>
            </a:r>
          </a:p>
          <a:p>
            <a:r>
              <a:rPr lang="en-US" sz="1200" dirty="0"/>
              <a:t>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643209" y="841738"/>
            <a:ext cx="2736647" cy="677108"/>
          </a:xfrm>
          <a:prstGeom prst="rect">
            <a:avLst/>
          </a:prstGeom>
          <a:noFill/>
        </p:spPr>
        <p:txBody>
          <a:bodyPr wrap="none" rtlCol="0">
            <a:spAutoFit/>
          </a:bodyPr>
          <a:lstStyle/>
          <a:p>
            <a:r>
              <a:rPr lang="en-US" sz="1400" b="1" dirty="0"/>
              <a:t>Target Board Conductor Unit</a:t>
            </a:r>
          </a:p>
          <a:p>
            <a:r>
              <a:rPr lang="en-US" sz="1200" dirty="0"/>
              <a:t>This is a hand soldered circuit board.</a:t>
            </a:r>
          </a:p>
          <a:p>
            <a:r>
              <a:rPr lang="en-US" sz="1200" dirty="0"/>
              <a:t>See “Target Board Conductor Schematic”</a:t>
            </a:r>
          </a:p>
        </p:txBody>
      </p:sp>
      <p:cxnSp>
        <p:nvCxnSpPr>
          <p:cNvPr id="50" name="Straight Connector 49">
            <a:extLst>
              <a:ext uri="{FF2B5EF4-FFF2-40B4-BE49-F238E27FC236}">
                <a16:creationId xmlns:a16="http://schemas.microsoft.com/office/drawing/2014/main" id="{E1686928-80AA-40A6-9A13-A1AD7F10B7B0}"/>
              </a:ext>
            </a:extLst>
          </p:cNvPr>
          <p:cNvCxnSpPr>
            <a:cxnSpLocks/>
          </p:cNvCxnSpPr>
          <p:nvPr/>
        </p:nvCxnSpPr>
        <p:spPr>
          <a:xfrm flipV="1">
            <a:off x="6307777" y="2933383"/>
            <a:ext cx="1386737" cy="4511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AA047FE1-1E2A-4AE0-B155-ED4A0BE778A6}"/>
              </a:ext>
            </a:extLst>
          </p:cNvPr>
          <p:cNvCxnSpPr>
            <a:cxnSpLocks/>
          </p:cNvCxnSpPr>
          <p:nvPr/>
        </p:nvCxnSpPr>
        <p:spPr>
          <a:xfrm>
            <a:off x="6246902" y="3045020"/>
            <a:ext cx="1347211" cy="112516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0DE37EF7-2D45-4DC7-8EBA-A1B7888B1AA3}"/>
              </a:ext>
            </a:extLst>
          </p:cNvPr>
          <p:cNvCxnSpPr>
            <a:cxnSpLocks/>
          </p:cNvCxnSpPr>
          <p:nvPr/>
        </p:nvCxnSpPr>
        <p:spPr>
          <a:xfrm>
            <a:off x="6152507" y="3110736"/>
            <a:ext cx="1490702" cy="2481069"/>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823273" cy="178510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a:p>
            <a:r>
              <a:rPr lang="en-US" sz="1200" dirty="0"/>
              <a:t>These slider units do not use their</a:t>
            </a:r>
          </a:p>
          <a:p>
            <a:r>
              <a:rPr lang="en-US" sz="1200" dirty="0" err="1"/>
              <a:t>WiFi</a:t>
            </a:r>
            <a:r>
              <a:rPr lang="en-US" sz="1200" dirty="0"/>
              <a:t> capability, but instead communicate</a:t>
            </a:r>
          </a:p>
          <a:p>
            <a:r>
              <a:rPr lang="en-US" sz="1200" dirty="0"/>
              <a:t>with the Target Board Conductor via SPI </a:t>
            </a:r>
          </a:p>
          <a:p>
            <a:r>
              <a:rPr lang="en-US" sz="1200" dirty="0"/>
              <a:t>over a ribbon cable.  The ribbon cable also</a:t>
            </a:r>
          </a:p>
          <a:p>
            <a:r>
              <a:rPr lang="en-US" sz="1200" dirty="0"/>
              <a:t>supplies power to these units.</a:t>
            </a:r>
          </a:p>
        </p:txBody>
      </p:sp>
      <p:cxnSp>
        <p:nvCxnSpPr>
          <p:cNvPr id="68" name="Straight Arrow Connector 67">
            <a:extLst>
              <a:ext uri="{FF2B5EF4-FFF2-40B4-BE49-F238E27FC236}">
                <a16:creationId xmlns:a16="http://schemas.microsoft.com/office/drawing/2014/main" id="{5B1F786B-EEA3-44AE-9B0D-5FF91DC5E06A}"/>
              </a:ext>
            </a:extLst>
          </p:cNvPr>
          <p:cNvCxnSpPr>
            <a:cxnSpLocks/>
          </p:cNvCxnSpPr>
          <p:nvPr/>
        </p:nvCxnSpPr>
        <p:spPr>
          <a:xfrm flipV="1">
            <a:off x="6227522" y="4823469"/>
            <a:ext cx="875101"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sp>
        <p:nvSpPr>
          <p:cNvPr id="74" name="TextBox 73">
            <a:extLst>
              <a:ext uri="{FF2B5EF4-FFF2-40B4-BE49-F238E27FC236}">
                <a16:creationId xmlns:a16="http://schemas.microsoft.com/office/drawing/2014/main" id="{82CD9B75-4380-4176-8092-DB98FC82EEAB}"/>
              </a:ext>
            </a:extLst>
          </p:cNvPr>
          <p:cNvSpPr txBox="1"/>
          <p:nvPr/>
        </p:nvSpPr>
        <p:spPr>
          <a:xfrm>
            <a:off x="5410380" y="5012254"/>
            <a:ext cx="995084" cy="830997"/>
          </a:xfrm>
          <a:prstGeom prst="rect">
            <a:avLst/>
          </a:prstGeom>
          <a:noFill/>
        </p:spPr>
        <p:txBody>
          <a:bodyPr wrap="square" rtlCol="0">
            <a:spAutoFit/>
          </a:bodyPr>
          <a:lstStyle/>
          <a:p>
            <a:r>
              <a:rPr lang="en-US" sz="1200" dirty="0"/>
              <a:t>18 AWG, 6 Conductor Ribbon Cable (x3)</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V1 of the PCB,</a:t>
            </a:r>
          </a:p>
          <a:p>
            <a:r>
              <a:rPr lang="en-US" sz="1200" dirty="0"/>
              <a:t>And are wired according to </a:t>
            </a:r>
          </a:p>
          <a:p>
            <a:r>
              <a:rPr lang="en-US" sz="1200" dirty="0"/>
              <a:t>“Basket Wiring Schematic”</a:t>
            </a:r>
          </a:p>
          <a:p>
            <a:r>
              <a:rPr lang="en-US" sz="1200" dirty="0"/>
              <a:t>Power to this unit is 12 volts</a:t>
            </a:r>
          </a:p>
          <a:p>
            <a:r>
              <a:rPr lang="en-US" sz="1200" dirty="0"/>
              <a:t>DC @ 10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646331"/>
          </a:xfrm>
          <a:prstGeom prst="rect">
            <a:avLst/>
          </a:prstGeom>
          <a:noFill/>
        </p:spPr>
        <p:txBody>
          <a:bodyPr wrap="none" rtlCol="0">
            <a:spAutoFit/>
          </a:bodyPr>
          <a:lstStyle/>
          <a:p>
            <a:r>
              <a:rPr lang="en-US" dirty="0"/>
              <a:t>V1 of the PCB was manufactured</a:t>
            </a:r>
          </a:p>
          <a:p>
            <a:r>
              <a:rPr lang="en-US" dirty="0"/>
              <a:t>from this schematic.</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FFD8F-AC7D-49A7-AB39-C55C92FFACE5}"/>
              </a:ext>
            </a:extLst>
          </p:cNvPr>
          <p:cNvPicPr>
            <a:picLocks noChangeAspect="1"/>
          </p:cNvPicPr>
          <p:nvPr/>
        </p:nvPicPr>
        <p:blipFill>
          <a:blip r:embed="rId2"/>
          <a:stretch>
            <a:fillRect/>
          </a:stretch>
        </p:blipFill>
        <p:spPr>
          <a:xfrm>
            <a:off x="2382683" y="1005282"/>
            <a:ext cx="7845985" cy="5578005"/>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4092274" cy="461665"/>
          </a:xfrm>
          <a:prstGeom prst="rect">
            <a:avLst/>
          </a:prstGeom>
          <a:noFill/>
        </p:spPr>
        <p:txBody>
          <a:bodyPr wrap="none" rtlCol="0">
            <a:spAutoFit/>
          </a:bodyPr>
          <a:lstStyle/>
          <a:p>
            <a:r>
              <a:rPr lang="en-US" sz="2400" dirty="0"/>
              <a:t>Basket Target Wiring Schematic</a:t>
            </a:r>
          </a:p>
        </p:txBody>
      </p:sp>
    </p:spTree>
    <p:extLst>
      <p:ext uri="{BB962C8B-B14F-4D97-AF65-F5344CB8AC3E}">
        <p14:creationId xmlns:p14="http://schemas.microsoft.com/office/powerpoint/2010/main" val="138354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5173852" cy="461665"/>
          </a:xfrm>
          <a:prstGeom prst="rect">
            <a:avLst/>
          </a:prstGeom>
          <a:noFill/>
        </p:spPr>
        <p:txBody>
          <a:bodyPr wrap="none" rtlCol="0">
            <a:spAutoFit/>
          </a:bodyPr>
          <a:lstStyle/>
          <a:p>
            <a:r>
              <a:rPr lang="en-US" sz="2400" dirty="0"/>
              <a:t>Target Board Conductor Unit, Schematic</a:t>
            </a:r>
          </a:p>
        </p:txBody>
      </p:sp>
    </p:spTree>
    <p:extLst>
      <p:ext uri="{BB962C8B-B14F-4D97-AF65-F5344CB8AC3E}">
        <p14:creationId xmlns:p14="http://schemas.microsoft.com/office/powerpoint/2010/main" val="17389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4213141" cy="461665"/>
          </a:xfrm>
          <a:prstGeom prst="rect">
            <a:avLst/>
          </a:prstGeom>
          <a:noFill/>
        </p:spPr>
        <p:txBody>
          <a:bodyPr wrap="none" rtlCol="0">
            <a:spAutoFit/>
          </a:bodyPr>
          <a:lstStyle/>
          <a:p>
            <a:r>
              <a:rPr lang="en-US" sz="2400" dirty="0"/>
              <a:t>Moving Target Wiring Schematic</a:t>
            </a:r>
          </a:p>
        </p:txBody>
      </p:sp>
    </p:spTree>
    <p:extLst>
      <p:ext uri="{BB962C8B-B14F-4D97-AF65-F5344CB8AC3E}">
        <p14:creationId xmlns:p14="http://schemas.microsoft.com/office/powerpoint/2010/main" val="2373231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1123</Words>
  <Application>Microsoft Office PowerPoint</Application>
  <PresentationFormat>Widescreen</PresentationFormat>
  <Paragraphs>148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12</cp:revision>
  <cp:lastPrinted>2021-10-09T01:44:55Z</cp:lastPrinted>
  <dcterms:created xsi:type="dcterms:W3CDTF">2021-09-17T20:50:11Z</dcterms:created>
  <dcterms:modified xsi:type="dcterms:W3CDTF">2021-10-09T03:34:36Z</dcterms:modified>
</cp:coreProperties>
</file>